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3" autoAdjust="0"/>
    <p:restoredTop sz="89186" autoAdjust="0"/>
  </p:normalViewPr>
  <p:slideViewPr>
    <p:cSldViewPr snapToGrid="0">
      <p:cViewPr>
        <p:scale>
          <a:sx n="60" d="100"/>
          <a:sy n="60" d="100"/>
        </p:scale>
        <p:origin x="161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E957A-39F3-4F2E-8CCA-DFFC8F877563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FD987-ED0A-4C34-AD45-F32FF9E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69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FD987-ED0A-4C34-AD45-F32FF9E225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70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FD987-ED0A-4C34-AD45-F32FF9E225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02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Aileen Gabriel, MS, study coordinator, Department of Biomedical Informatics</a:t>
            </a:r>
            <a:br>
              <a:rPr lang="en-US" dirty="0"/>
            </a:b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-Yi Tsai, MS, research assistant, Department of Biomedical Informatics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FD987-ED0A-4C34-AD45-F32FF9E2257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6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FD987-ED0A-4C34-AD45-F32FF9E2257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50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FD987-ED0A-4C34-AD45-F32FF9E2257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814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5F807-5EE9-CBD7-4880-5FDA71C26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5B7981-1B6E-07FE-6B03-7156CAA965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EC65D-3706-3F7E-1F65-B665ADE3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C364-362D-4534-B759-C4BE107762F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51F372-C471-2748-9ABB-CB26E5762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F7EA1-2A4C-4225-7CE6-D7BAFFE5A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2E08-208D-4D80-9532-B17DD64E8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79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010FB-0BAE-8135-AD6D-C6A1BA255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0D4456-DC12-0F61-B539-7496139A1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55B90-C138-8C8D-E252-5DFFC18B9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C364-362D-4534-B759-C4BE107762F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16014-A980-9244-E89E-B24044EB8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B0247-B08F-2622-A241-D3448C585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2E08-208D-4D80-9532-B17DD64E8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40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095779-16F0-C4B1-E8B4-99F659FC9D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5E121E-0013-9728-1342-6B5E7A009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50333-93EF-3998-BA02-630C7E32C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C364-362D-4534-B759-C4BE107762F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68611-AF13-5D5B-D99A-6425B29B3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2AA57-DA08-B765-AF5A-2258A89DB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2E08-208D-4D80-9532-B17DD64E8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775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C49DB-DCA8-DDFC-44ED-F28D50013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9EE62-7A4E-DF7B-34A8-FD1E6A2D3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3AB35-679D-6F34-CF1A-621DB87A9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C364-362D-4534-B759-C4BE107762F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17DB2-A43C-4A9F-0762-51BF907D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F4C18-9C2F-71AC-3C6B-3C9EAE8D9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2E08-208D-4D80-9532-B17DD64E8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08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33F94-499F-0EF6-559F-DEDEE194A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CA540F-A986-F52A-4B2B-55D3E39D6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8DFFE-570B-A95E-1A53-08CB9DCCF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C364-362D-4534-B759-C4BE107762F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E9C1D-293A-25C8-FA13-DDD24FB95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F4864-3858-BC10-9AF7-CE71FD104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2E08-208D-4D80-9532-B17DD64E8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3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CA77B-660C-AF7B-A014-AAB91A6FE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A374B-1AEB-5123-BA1A-A1A9EA33F5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B35B6-423F-A0BD-3C13-31084F221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D8A6A6-9D46-7F8F-FD7D-9454A0C46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C364-362D-4534-B759-C4BE107762F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AC2CE-1ECB-9569-9DAD-AF67FA3B8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5EA96-BB39-6913-B015-20E7F7A14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2E08-208D-4D80-9532-B17DD64E8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161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A68F2-ED7A-19BF-99CD-F22F086CA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7F590F-400F-FBE9-F7F8-54BFCE162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09C11D-B30E-72DE-FB13-1C5A59171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E4832A-45E4-5D13-69D6-8727DF7D0F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63CBA3-02CB-A76C-0162-00E16823FB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3B6A5-63B0-D702-733E-44734A38C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C364-362D-4534-B759-C4BE107762F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2ED974-CA1B-C5D9-AA5E-A066CF2BC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EE9B2E-B41A-939C-F42C-355453B56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2E08-208D-4D80-9532-B17DD64E8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48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53762-30BE-DFF6-F301-6A58259A7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0BEA4F-168E-6DFC-2BA7-37375DF43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C364-362D-4534-B759-C4BE107762F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2D01D3-2EAA-A1DE-21A6-0B31AFB04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D166BE-0D68-0E31-B2EB-7C37603FF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2E08-208D-4D80-9532-B17DD64E8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91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757C43-52DE-9A10-6E44-20E8154D2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C364-362D-4534-B759-C4BE107762F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D704FC-A325-A1F4-E813-BC4F7F610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3759F-FFE7-B95F-478B-DD60E4234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2E08-208D-4D80-9532-B17DD64E8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26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04410-CB80-03C4-091C-B4E3F0F2B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176DE-E332-E9F6-30F8-414C20A29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D8BE00-3909-89A5-CE4D-D267D49D2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CC401-B8C0-A2CD-16B1-CDAA9F76F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C364-362D-4534-B759-C4BE107762F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E62D4E-1D51-91EA-DD7E-67A8FB9F7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2AC45D-E966-CA95-0273-68A51A0B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2E08-208D-4D80-9532-B17DD64E8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2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6CC28-96D0-07D3-7CDA-4977F57A3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1CE9DE-E758-9150-22FF-C77F8A917D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5EBB65-8A9D-88EE-EAAD-70466EA22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42750-0C11-874B-AF79-9B91ABB44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C364-362D-4534-B759-C4BE107762F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527B47-5B75-6C37-ED4D-B14E67EF8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0A8EA-F5BE-46BB-E32A-7E4499656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2E08-208D-4D80-9532-B17DD64E8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165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975177-793A-8D3C-08E9-94F226694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C89D1-B446-91CC-EABB-BC6B6870D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5654C-879C-AFD6-FE56-F448B6E620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7C364-362D-4534-B759-C4BE107762F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7EFA1-7330-E22D-49CF-34A70A130A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41C3F-D42D-7980-BF15-9FA39428D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52E08-208D-4D80-9532-B17DD64E8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4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09BAE-6CC2-70B5-3180-F1F29FA7D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0632" y="220746"/>
            <a:ext cx="10515600" cy="1325563"/>
          </a:xfrm>
        </p:spPr>
        <p:txBody>
          <a:bodyPr/>
          <a:lstStyle/>
          <a:p>
            <a:r>
              <a:rPr lang="en-US" dirty="0">
                <a:latin typeface="Palatino Linotype" panose="02040502050505030304" pitchFamily="18" charset="0"/>
              </a:rPr>
              <a:t>Immersive Virtual Reality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5B0DF-0E8B-C1DA-340F-0B27C3C3D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276" y="1416551"/>
            <a:ext cx="538872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>
                <a:effectLst/>
                <a:latin typeface="Palatino Linotype" panose="02040502050505030304" pitchFamily="18" charset="0"/>
                <a:ea typeface="Calibri" panose="020F0502020204030204" pitchFamily="34" charset="0"/>
              </a:rPr>
              <a:t>VR</a:t>
            </a:r>
            <a:r>
              <a:rPr lang="en-US" sz="1800" dirty="0">
                <a:effectLst/>
                <a:latin typeface="Palatino Linotype" panose="02040502050505030304" pitchFamily="18" charset="0"/>
                <a:ea typeface="Calibri" panose="020F0502020204030204" pitchFamily="34" charset="0"/>
              </a:rPr>
              <a:t>: immersive (headset) vs non-immersive (computer game)</a:t>
            </a:r>
          </a:p>
          <a:p>
            <a:pPr marL="0" indent="0">
              <a:buNone/>
            </a:pPr>
            <a:r>
              <a:rPr lang="en-US" sz="1800" b="1" dirty="0">
                <a:effectLst/>
                <a:latin typeface="Palatino Linotype" panose="02040502050505030304" pitchFamily="18" charset="0"/>
                <a:ea typeface="Calibri" panose="020F0502020204030204" pitchFamily="34" charset="0"/>
              </a:rPr>
              <a:t>Immersion</a:t>
            </a:r>
            <a:r>
              <a:rPr lang="en-US" sz="1800" dirty="0">
                <a:effectLst/>
                <a:latin typeface="Palatino Linotype" panose="02040502050505030304" pitchFamily="18" charset="0"/>
                <a:ea typeface="Calibri" panose="020F0502020204030204" pitchFamily="34" charset="0"/>
              </a:rPr>
              <a:t> is the experience of being absorbed (termed, ‘presence’), forgetting their embodied presence and thus responding as if the environment is real. </a:t>
            </a:r>
            <a:endParaRPr lang="en-US" sz="1800" kern="0" dirty="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kern="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ICU Use cases: </a:t>
            </a:r>
            <a:r>
              <a:rPr lang="en-US" sz="1800" kern="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Relaxation (several feasibility studies), </a:t>
            </a:r>
            <a:r>
              <a:rPr lang="en-US" sz="1800" kern="0" dirty="0">
                <a:latin typeface="Palatino Linotype" panose="02040502050505030304" pitchFamily="18" charset="0"/>
                <a:ea typeface="Times New Roman" panose="02020603050405020304" pitchFamily="18" charset="0"/>
              </a:rPr>
              <a:t>C</a:t>
            </a:r>
            <a:r>
              <a:rPr lang="en-US" sz="1800" kern="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ognitive/physical mobilization (1 RCT), </a:t>
            </a:r>
            <a:r>
              <a:rPr lang="en-US" sz="1800" kern="0" dirty="0">
                <a:latin typeface="Palatino Linotype" panose="02040502050505030304" pitchFamily="18" charset="0"/>
                <a:ea typeface="Times New Roman" panose="02020603050405020304" pitchFamily="18" charset="0"/>
              </a:rPr>
              <a:t>Distraction/</a:t>
            </a:r>
            <a:r>
              <a:rPr lang="en-US" sz="1800" kern="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pain control  (1 RCT pre-op), </a:t>
            </a:r>
            <a:r>
              <a:rPr lang="en-US" sz="1800" kern="0" dirty="0">
                <a:latin typeface="Palatino Linotype" panose="02040502050505030304" pitchFamily="18" charset="0"/>
                <a:ea typeface="Times New Roman" panose="02020603050405020304" pitchFamily="18" charset="0"/>
              </a:rPr>
              <a:t>Delirium*, </a:t>
            </a:r>
            <a:r>
              <a:rPr lang="en-US" sz="1800" kern="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Sleep  (1 +RCT) </a:t>
            </a:r>
          </a:p>
          <a:p>
            <a:pPr marL="0" indent="0">
              <a:buNone/>
            </a:pPr>
            <a:r>
              <a:rPr lang="en-US" sz="1800" kern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en-US" sz="1800" kern="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all are small, variable definitions/procedures, limited generalizability (barriers likely local)</a:t>
            </a:r>
            <a:endParaRPr lang="en-US" sz="1800" kern="0" dirty="0">
              <a:latin typeface="Palatino Linotype" panose="0204050205050503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3BD0C1-0727-9394-3F3F-20080D41C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8985" y="1270292"/>
            <a:ext cx="3862383" cy="30287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624E532-848F-C038-D28D-5E4DD19619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508" y="5007215"/>
            <a:ext cx="5089661" cy="185078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19D58DA-7016-DEF7-F59F-F7812F1B77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4299067"/>
            <a:ext cx="5868219" cy="24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272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DF00C-D86A-AF3C-F139-9F48A20FC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0514" y="2595729"/>
            <a:ext cx="5033211" cy="4351338"/>
          </a:xfrm>
        </p:spPr>
        <p:txBody>
          <a:bodyPr/>
          <a:lstStyle/>
          <a:p>
            <a:r>
              <a:rPr lang="en-US" dirty="0">
                <a:latin typeface="Palatino Linotype" panose="02040502050505030304" pitchFamily="18" charset="0"/>
              </a:rPr>
              <a:t>Gap: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Under-replicated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Barriers likely local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Provider and Patient perceptions under investigated: is there a gap?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Is participation actually lower than other types of interventions (vs general research effect?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Who participates?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648F0F0-E88C-DF38-F7BC-E492A6353C49}"/>
              </a:ext>
            </a:extLst>
          </p:cNvPr>
          <p:cNvSpPr txBox="1">
            <a:spLocks/>
          </p:cNvSpPr>
          <p:nvPr/>
        </p:nvSpPr>
        <p:spPr>
          <a:xfrm>
            <a:off x="6313237" y="2595729"/>
            <a:ext cx="50332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Palatino Linotype" panose="02040502050505030304" pitchFamily="18" charset="0"/>
              </a:rPr>
              <a:t>Aims: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Determine if VR devices are usable in our ICU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Assess the logistical barriers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Understand current provider (RN) and patient perceptions</a:t>
            </a:r>
          </a:p>
          <a:p>
            <a:pPr lvl="2"/>
            <a:r>
              <a:rPr lang="en-US" dirty="0">
                <a:latin typeface="Palatino Linotype" panose="02040502050505030304" pitchFamily="18" charset="0"/>
              </a:rPr>
              <a:t>Do they change pre-post?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Table 9">
            <a:extLst>
              <a:ext uri="{FF2B5EF4-FFF2-40B4-BE49-F238E27FC236}">
                <a16:creationId xmlns:a16="http://schemas.microsoft.com/office/drawing/2014/main" id="{02A84CF7-D9D1-0451-008C-860FAA8B3F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480390"/>
              </p:ext>
            </p:extLst>
          </p:nvPr>
        </p:nvGraphicFramePr>
        <p:xfrm>
          <a:off x="2912979" y="297852"/>
          <a:ext cx="5916864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2288">
                  <a:extLst>
                    <a:ext uri="{9D8B030D-6E8A-4147-A177-3AD203B41FA5}">
                      <a16:colId xmlns:a16="http://schemas.microsoft.com/office/drawing/2014/main" val="2240192902"/>
                    </a:ext>
                  </a:extLst>
                </a:gridCol>
                <a:gridCol w="1972288">
                  <a:extLst>
                    <a:ext uri="{9D8B030D-6E8A-4147-A177-3AD203B41FA5}">
                      <a16:colId xmlns:a16="http://schemas.microsoft.com/office/drawing/2014/main" val="1056270407"/>
                    </a:ext>
                  </a:extLst>
                </a:gridCol>
                <a:gridCol w="1972288">
                  <a:extLst>
                    <a:ext uri="{9D8B030D-6E8A-4147-A177-3AD203B41FA5}">
                      <a16:colId xmlns:a16="http://schemas.microsoft.com/office/drawing/2014/main" val="3391293918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Palatino Linotype" panose="02040502050505030304" pitchFamily="18" charset="0"/>
                        </a:rPr>
                        <a:t>Barriers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37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Palatino Linotype" panose="02040502050505030304" pitchFamily="18" charset="0"/>
                        </a:rPr>
                        <a:t>Patient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Palatino Linotype" panose="02040502050505030304" pitchFamily="18" charset="0"/>
                        </a:rPr>
                        <a:t>Providers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Palatino Linotype" panose="02040502050505030304" pitchFamily="18" charset="0"/>
                        </a:rPr>
                        <a:t>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680698"/>
                  </a:ext>
                </a:extLst>
              </a:tr>
              <a:tr h="507471">
                <a:tc>
                  <a:txBody>
                    <a:bodyPr/>
                    <a:lstStyle/>
                    <a:p>
                      <a:r>
                        <a:rPr lang="en-US" dirty="0">
                          <a:latin typeface="Palatino Linotype" panose="02040502050505030304" pitchFamily="18" charset="0"/>
                        </a:rPr>
                        <a:t>Apprehension</a:t>
                      </a:r>
                    </a:p>
                    <a:p>
                      <a:r>
                        <a:rPr lang="en-US" dirty="0">
                          <a:latin typeface="Palatino Linotype" panose="02040502050505030304" pitchFamily="18" charset="0"/>
                        </a:rPr>
                        <a:t>Loss of control?</a:t>
                      </a:r>
                    </a:p>
                    <a:p>
                      <a:r>
                        <a:rPr lang="en-US" dirty="0">
                          <a:latin typeface="Palatino Linotype" panose="02040502050505030304" pitchFamily="18" charset="0"/>
                        </a:rPr>
                        <a:t>Digital divide?</a:t>
                      </a:r>
                    </a:p>
                    <a:p>
                      <a:r>
                        <a:rPr lang="en-US" dirty="0">
                          <a:latin typeface="Palatino Linotype" panose="02040502050505030304" pitchFamily="18" charset="0"/>
                        </a:rPr>
                        <a:t>“Cyber Sickness”</a:t>
                      </a:r>
                    </a:p>
                    <a:p>
                      <a:r>
                        <a:rPr lang="en-US" dirty="0">
                          <a:latin typeface="Palatino Linotype" panose="02040502050505030304" pitchFamily="18" charset="0"/>
                        </a:rPr>
                        <a:t>Isolation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Palatino Linotype" panose="02040502050505030304" pitchFamily="18" charset="0"/>
                        </a:rPr>
                        <a:t>Competing goals</a:t>
                      </a:r>
                    </a:p>
                    <a:p>
                      <a:r>
                        <a:rPr lang="en-US" dirty="0">
                          <a:latin typeface="Palatino Linotype" panose="02040502050505030304" pitchFamily="18" charset="0"/>
                        </a:rPr>
                        <a:t>Skepticism</a:t>
                      </a:r>
                    </a:p>
                    <a:p>
                      <a:r>
                        <a:rPr lang="en-US" dirty="0">
                          <a:latin typeface="Palatino Linotype" panose="02040502050505030304" pitchFamily="18" charset="0"/>
                        </a:rPr>
                        <a:t>Perceptions re: pt</a:t>
                      </a:r>
                    </a:p>
                    <a:p>
                      <a:r>
                        <a:rPr lang="en-US" dirty="0">
                          <a:latin typeface="Palatino Linotype" panose="02040502050505030304" pitchFamily="18" charset="0"/>
                        </a:rPr>
                        <a:t>Ethical? (delirium)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Palatino Linotype" panose="02040502050505030304" pitchFamily="18" charset="0"/>
                        </a:rPr>
                        <a:t>Competing tasks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Palatino Linotype" panose="02040502050505030304" pitchFamily="18" charset="0"/>
                        </a:rPr>
                        <a:t>Equipment</a:t>
                      </a:r>
                    </a:p>
                    <a:p>
                      <a:endParaRPr lang="en-US" dirty="0">
                        <a:latin typeface="Palatino Linotype" panose="020405020505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170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8653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9C279-FCD9-91DE-1EC2-3B1BA75D6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alatino Linotype" panose="02040502050505030304" pitchFamily="18" charset="0"/>
              </a:rPr>
              <a:t>Enrollment Flow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AF8BC08-B344-BE68-D561-F8C524C80E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156333" y="477420"/>
            <a:ext cx="3736432" cy="6127750"/>
          </a:xfrm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0C390EE-82A4-18D0-F3D5-79C7EB8AD0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881137"/>
              </p:ext>
            </p:extLst>
          </p:nvPr>
        </p:nvGraphicFramePr>
        <p:xfrm>
          <a:off x="907500" y="1729039"/>
          <a:ext cx="4641516" cy="39780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0758">
                  <a:extLst>
                    <a:ext uri="{9D8B030D-6E8A-4147-A177-3AD203B41FA5}">
                      <a16:colId xmlns:a16="http://schemas.microsoft.com/office/drawing/2014/main" val="529567401"/>
                    </a:ext>
                  </a:extLst>
                </a:gridCol>
                <a:gridCol w="2320758">
                  <a:extLst>
                    <a:ext uri="{9D8B030D-6E8A-4147-A177-3AD203B41FA5}">
                      <a16:colId xmlns:a16="http://schemas.microsoft.com/office/drawing/2014/main" val="1830719942"/>
                    </a:ext>
                  </a:extLst>
                </a:gridCol>
              </a:tblGrid>
              <a:tr h="594811">
                <a:tc>
                  <a:txBody>
                    <a:bodyPr/>
                    <a:lstStyle/>
                    <a:p>
                      <a:r>
                        <a:rPr lang="en-US" dirty="0">
                          <a:latin typeface="Palatino Linotype" panose="02040502050505030304" pitchFamily="18" charset="0"/>
                        </a:rPr>
                        <a:t>Inclusion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Palatino Linotype" panose="02040502050505030304" pitchFamily="18" charset="0"/>
                        </a:rPr>
                        <a:t>Exclusion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218167"/>
                  </a:ext>
                </a:extLst>
              </a:tr>
              <a:tr h="5948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Palatino Linotype" panose="02040502050505030304" pitchFamily="18" charset="0"/>
                        </a:rPr>
                        <a:t>18+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Palatino Linotype" panose="02040502050505030304" pitchFamily="18" charset="0"/>
                        </a:rPr>
                        <a:t>No severe visual/auditory impairments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Palatino Linotype" panose="02040502050505030304" pitchFamily="18" charset="0"/>
                        </a:rPr>
                        <a:t>No ID precautions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Palatino Linotype" panose="02040502050505030304" pitchFamily="18" charset="0"/>
                        </a:rPr>
                        <a:t>Awake/Alert, Eyes open for 30s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Palatino Linotype" panose="02040502050505030304" pitchFamily="18" charset="0"/>
                        </a:rPr>
                        <a:t>Inability to provide informed consent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Palatino Linotype" panose="02040502050505030304" pitchFamily="18" charset="0"/>
                        </a:rPr>
                        <a:t>Head/facial abnormality precluding headset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Palatino Linotype" panose="02040502050505030304" pitchFamily="18" charset="0"/>
                        </a:rPr>
                        <a:t>Psychotic d/o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Palatino Linotype" panose="02040502050505030304" pitchFamily="18" charset="0"/>
                        </a:rPr>
                        <a:t>Recent MDD, Epilepsy, TBI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Palatino Linotype" panose="02040502050505030304" pitchFamily="18" charset="0"/>
                        </a:rPr>
                        <a:t>Admission for 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469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268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B01D7-ED2E-503D-E220-03623074E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alatino Linotype" panose="02040502050505030304" pitchFamily="18" charset="0"/>
              </a:rPr>
              <a:t>Interventions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F3FD8-C6D3-D97A-B78A-362FA0842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5205"/>
            <a:ext cx="4664242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Palatino Linotype" panose="02040502050505030304" pitchFamily="18" charset="0"/>
              </a:rPr>
              <a:t>Apply VR headset: 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content of their choosing, 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aim for 5-15 minutes</a:t>
            </a:r>
          </a:p>
        </p:txBody>
      </p:sp>
      <p:pic>
        <p:nvPicPr>
          <p:cNvPr id="1026" name="Picture 2" descr="MP160 Data Acquisition System">
            <a:extLst>
              <a:ext uri="{FF2B5EF4-FFF2-40B4-BE49-F238E27FC236}">
                <a16:creationId xmlns:a16="http://schemas.microsoft.com/office/drawing/2014/main" id="{9CC4BBF0-CC0D-4CC4-F347-40ABC0A33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326" y="3668360"/>
            <a:ext cx="2285358" cy="2189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89E56206-39E2-FBF9-FD34-EFB34AC695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8442" y="4139830"/>
            <a:ext cx="2285358" cy="1246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C26CCF5-9214-2A67-20FF-72C170AC7458}"/>
              </a:ext>
            </a:extLst>
          </p:cNvPr>
          <p:cNvSpPr txBox="1">
            <a:spLocks/>
          </p:cNvSpPr>
          <p:nvPr/>
        </p:nvSpPr>
        <p:spPr>
          <a:xfrm>
            <a:off x="6689558" y="1658604"/>
            <a:ext cx="466424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Palatino Linotype" panose="02040502050505030304" pitchFamily="18" charset="0"/>
              </a:rPr>
              <a:t>Apply </a:t>
            </a:r>
            <a:r>
              <a:rPr lang="en-US" dirty="0" err="1">
                <a:latin typeface="Palatino Linotype" panose="02040502050505030304" pitchFamily="18" charset="0"/>
              </a:rPr>
              <a:t>Biopac</a:t>
            </a:r>
            <a:r>
              <a:rPr lang="en-US" dirty="0">
                <a:latin typeface="Palatino Linotype" panose="02040502050505030304" pitchFamily="18" charset="0"/>
              </a:rPr>
              <a:t>: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ppg, oximeter, </a:t>
            </a:r>
            <a:r>
              <a:rPr lang="en-US" dirty="0" err="1">
                <a:latin typeface="Palatino Linotype" panose="02040502050505030304" pitchFamily="18" charset="0"/>
              </a:rPr>
              <a:t>plethy</a:t>
            </a:r>
            <a:r>
              <a:rPr lang="en-US" dirty="0">
                <a:latin typeface="Palatino Linotype" panose="02040502050505030304" pitchFamily="18" charset="0"/>
              </a:rPr>
              <a:t> belt, </a:t>
            </a:r>
            <a:r>
              <a:rPr lang="en-US" dirty="0" err="1">
                <a:latin typeface="Palatino Linotype" panose="02040502050505030304" pitchFamily="18" charset="0"/>
              </a:rPr>
              <a:t>ekg</a:t>
            </a:r>
            <a:endParaRPr lang="en-US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Palatino Linotype" panose="02040502050505030304" pitchFamily="18" charset="0"/>
              </a:rPr>
              <a:t>No EHR, No Vital Signs</a:t>
            </a:r>
          </a:p>
        </p:txBody>
      </p:sp>
      <p:pic>
        <p:nvPicPr>
          <p:cNvPr id="1032" name="Picture 8" descr="Amazon.com: Meta Quest Pro : Everything Else">
            <a:extLst>
              <a:ext uri="{FF2B5EF4-FFF2-40B4-BE49-F238E27FC236}">
                <a16:creationId xmlns:a16="http://schemas.microsoft.com/office/drawing/2014/main" id="{2C658AC0-6769-D08A-487D-46C410595E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52" y="4825917"/>
            <a:ext cx="4701872" cy="1604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eta Quest Pro VR Headset for sale online | eBay">
            <a:extLst>
              <a:ext uri="{FF2B5EF4-FFF2-40B4-BE49-F238E27FC236}">
                <a16:creationId xmlns:a16="http://schemas.microsoft.com/office/drawing/2014/main" id="{01CE8277-864B-B1B6-A66A-0177A31F1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197" y="306826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43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27883-908B-C601-E0FC-9D1A5FCAC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alatino Linotype" panose="02040502050505030304" pitchFamily="18" charset="0"/>
              </a:rPr>
              <a:t>Outcomes: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B464B-CE5C-1822-3335-FC8EE36AB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942221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latin typeface="Palatino Linotype" panose="02040502050505030304" pitchFamily="18" charset="0"/>
              </a:rPr>
              <a:t>Single visit, no PHI [minimal risk, oral consent]</a:t>
            </a:r>
          </a:p>
          <a:p>
            <a:r>
              <a:rPr lang="en-US" dirty="0">
                <a:latin typeface="Palatino Linotype" panose="02040502050505030304" pitchFamily="18" charset="0"/>
              </a:rPr>
              <a:t>Qualitative Interview: </a:t>
            </a:r>
          </a:p>
          <a:p>
            <a:pPr lvl="1"/>
            <a:r>
              <a:rPr lang="en-US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Please describe your experience using the VR headset</a:t>
            </a:r>
          </a:p>
          <a:p>
            <a:pPr lvl="1"/>
            <a:r>
              <a:rPr lang="en-US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In what ways did this help you feel better? </a:t>
            </a:r>
          </a:p>
          <a:p>
            <a:pPr lvl="1"/>
            <a:r>
              <a:rPr lang="en-US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What problems did you have using this headset? </a:t>
            </a:r>
          </a:p>
          <a:p>
            <a:pPr lvl="1"/>
            <a:r>
              <a:rPr lang="en-US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How did this compare to what your initial expectations? </a:t>
            </a:r>
          </a:p>
          <a:p>
            <a:pPr lvl="1"/>
            <a:r>
              <a:rPr lang="en-US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How do you think we could use this in the future with other patients? </a:t>
            </a:r>
            <a:endParaRPr lang="en-US" dirty="0">
              <a:latin typeface="Palatino Linotype" panose="02040502050505030304" pitchFamily="18" charset="0"/>
            </a:endParaRPr>
          </a:p>
          <a:p>
            <a:r>
              <a:rPr lang="en-US" dirty="0">
                <a:latin typeface="Palatino Linotype" panose="02040502050505030304" pitchFamily="18" charset="0"/>
              </a:rPr>
              <a:t>Quantitative: 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Vital signs: HR, SpO2, RR  (belt), Adrenergic tone (ppg) 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Mood analysis (pre- and post-)</a:t>
            </a:r>
          </a:p>
          <a:p>
            <a:r>
              <a:rPr lang="en-US" dirty="0">
                <a:latin typeface="Palatino Linotype" panose="02040502050505030304" pitchFamily="18" charset="0"/>
              </a:rPr>
              <a:t>RN discrimination/calibration predicting interest.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B4736F-B611-F1A9-24A2-A36C54646F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1051" y="2223754"/>
            <a:ext cx="3875358" cy="3555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243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400</Words>
  <Application>Microsoft Office PowerPoint</Application>
  <PresentationFormat>Widescreen</PresentationFormat>
  <Paragraphs>68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Palatino Linotype</vt:lpstr>
      <vt:lpstr>Office Theme</vt:lpstr>
      <vt:lpstr>Immersive Virtual Reality </vt:lpstr>
      <vt:lpstr>PowerPoint Presentation</vt:lpstr>
      <vt:lpstr>Enrollment Flow</vt:lpstr>
      <vt:lpstr>Interventions</vt:lpstr>
      <vt:lpstr>Outcomes: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Background</dc:title>
  <dc:creator>BRIAN LOCKE</dc:creator>
  <cp:lastModifiedBy>BRIAN LOCKE</cp:lastModifiedBy>
  <cp:revision>5</cp:revision>
  <dcterms:created xsi:type="dcterms:W3CDTF">2023-09-20T22:00:43Z</dcterms:created>
  <dcterms:modified xsi:type="dcterms:W3CDTF">2023-09-20T23:39:40Z</dcterms:modified>
</cp:coreProperties>
</file>